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81" r:id="rId3"/>
    <p:sldId id="280" r:id="rId4"/>
    <p:sldId id="297" r:id="rId5"/>
    <p:sldId id="298" r:id="rId6"/>
    <p:sldId id="332" r:id="rId7"/>
    <p:sldId id="331" r:id="rId8"/>
    <p:sldId id="299" r:id="rId9"/>
    <p:sldId id="334" r:id="rId10"/>
    <p:sldId id="312" r:id="rId11"/>
    <p:sldId id="335" r:id="rId12"/>
    <p:sldId id="336" r:id="rId13"/>
    <p:sldId id="290" r:id="rId14"/>
    <p:sldId id="291" r:id="rId15"/>
    <p:sldId id="325" r:id="rId16"/>
    <p:sldId id="339" r:id="rId17"/>
    <p:sldId id="288" r:id="rId18"/>
    <p:sldId id="284" r:id="rId19"/>
    <p:sldId id="289" r:id="rId20"/>
    <p:sldId id="286" r:id="rId21"/>
    <p:sldId id="355" r:id="rId22"/>
    <p:sldId id="32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 Poston" initials="KP" lastIdx="1" clrIdx="0">
    <p:extLst>
      <p:ext uri="{19B8F6BF-5375-455C-9EA6-DF929625EA0E}">
        <p15:presenceInfo xmlns:p15="http://schemas.microsoft.com/office/powerpoint/2012/main" userId="S::kris.poston@sccwi.gov::157a23ad-dbb2-4cfb-9801-b9fae2e607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D1ED"/>
    <a:srgbClr val="8D3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7" autoAdjust="0"/>
    <p:restoredTop sz="76538" autoAdjust="0"/>
  </p:normalViewPr>
  <p:slideViewPr>
    <p:cSldViewPr snapToGrid="0">
      <p:cViewPr varScale="1">
        <p:scale>
          <a:sx n="71" d="100"/>
          <a:sy n="71" d="100"/>
        </p:scale>
        <p:origin x="7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05T14:20:19.129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29802-1609-4369-AF2E-E749AFD4A8E7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418C7-673C-406C-A72B-D5455AACB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26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morning, everyone!  Thank you for having me visit your class today! 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name is Kris and I work for St. Croix County as their Recycling Specialist. 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morning I am here to teach you about what recycling is, how it can help the earth and how Your Actions Matter.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Recycle Racoon is going to help guide us on our journey.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11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>
                <a:solidFill>
                  <a:schemeClr val="accent6"/>
                </a:solidFill>
                <a:cs typeface="Segoe UI" panose="020B0502040204020203" pitchFamily="34" charset="0"/>
              </a:rPr>
              <a:t>Glass Bottles and Food Jars can be Recycled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  <a:cs typeface="Segoe UI" panose="020B0502040204020203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1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Glass is a very versatile resource and can be recycled to infinity and beyond!</a:t>
            </a:r>
            <a:endParaRPr lang="en-US" sz="1200" dirty="0">
              <a:solidFill>
                <a:schemeClr val="bg2">
                  <a:lumMod val="10000"/>
                </a:schemeClr>
              </a:solidFill>
              <a:cs typeface="Segoe UI" panose="020B0502040204020203" pitchFamily="34" charset="0"/>
            </a:endParaRPr>
          </a:p>
          <a:p>
            <a:r>
              <a:rPr lang="en-US" dirty="0"/>
              <a:t>Glass from fruit juice, pickles and spaghetti sauce are just a few examples of glass containers that can be recycled.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53D32-8D41-4654-BFF0-F847BB643C0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71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6"/>
                </a:solidFill>
                <a:cs typeface="Segoe UI" panose="020B0502040204020203" pitchFamily="34" charset="0"/>
              </a:rPr>
              <a:t>Recycling Paper and Cardboard Helps Save Trees</a:t>
            </a:r>
          </a:p>
          <a:p>
            <a:r>
              <a:rPr lang="en-US" dirty="0"/>
              <a:t>All</a:t>
            </a:r>
            <a:r>
              <a:rPr lang="en-US" baseline="0" dirty="0"/>
              <a:t> of these types of paper can be recycled at school and home. They can even be mixed in with the bottles and cans </a:t>
            </a:r>
          </a:p>
          <a:p>
            <a:endParaRPr lang="en-US" dirty="0"/>
          </a:p>
          <a:p>
            <a:r>
              <a:rPr lang="en-US" dirty="0"/>
              <a:t>Make sure you squish them flat before you put them in the recycling bin.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53D32-8D41-4654-BFF0-F847BB643C0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accent6"/>
                </a:solidFill>
                <a:cs typeface="Segoe UI" panose="020B0502040204020203" pitchFamily="34" charset="0"/>
              </a:rPr>
              <a:t>Plastic Bottles, Tubs and Food Jars can be Recycled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These plastics are the kind used for beverages, food, cleaning and personal care. Put the caps back 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dirty="0">
              <a:solidFill>
                <a:schemeClr val="bg2">
                  <a:lumMod val="10000"/>
                </a:schemeClr>
              </a:solidFill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You can recycle:  </a:t>
            </a:r>
            <a:br>
              <a:rPr lang="en-US" sz="1200" i="0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</a:br>
            <a:r>
              <a:rPr lang="en-US" sz="1200" i="0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water and soda bottles  |   yogurt, sour cream,  cottage cheese containers  |  shampoo, dish soap, laundry bottles  just to name a few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53D32-8D41-4654-BFF0-F847BB643C0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13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Recycle Raccoon has some tips for you to do at home and school.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food and liquids out of the recycling bin. If there is stuck on food and sticky liquids in your recyclables, it will make everything else dirty.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called CONTAMINATION!</a:t>
            </a:r>
          </a:p>
          <a:p>
            <a:pPr lvl="0"/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girl is emptying her leftover milk into a designated emptying bin in the school lunchroom.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she is going to place that empty milk carton into the recycling bin.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56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Plastic bags cause BIG problems!  </a:t>
            </a:r>
            <a:br>
              <a:rPr lang="en-US" sz="1200" dirty="0"/>
            </a:br>
            <a:r>
              <a:rPr lang="en-US" sz="1200" dirty="0"/>
              <a:t>Recycling Tip: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 them OUT of your recycling bin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workers must climb into sorting machines and cut out lots and lots of bags that jam up the recycling equipment.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very dangerous for them, and it wastes a lot of time.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49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dirty="0">
                <a:solidFill>
                  <a:schemeClr val="accent6"/>
                </a:solidFill>
              </a:rPr>
              <a:t>But this is what you CAN do with those plastic bags…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1200" b="0" dirty="0">
                <a:solidFill>
                  <a:schemeClr val="accent6"/>
                </a:solidFill>
              </a:rPr>
            </a:br>
            <a:r>
              <a:rPr lang="en-US" sz="1200" b="0" dirty="0">
                <a:solidFill>
                  <a:schemeClr val="accent6"/>
                </a:solidFill>
              </a:rPr>
              <a:t>Under my kitchen sink I have one plastic bag that I stuff all my other plastic bags into. </a:t>
            </a:r>
            <a:br>
              <a:rPr lang="en-US" sz="1200" b="0" dirty="0">
                <a:solidFill>
                  <a:schemeClr val="accent6"/>
                </a:solidFill>
              </a:rPr>
            </a:br>
            <a:r>
              <a:rPr lang="en-US" sz="1200" b="0" dirty="0">
                <a:solidFill>
                  <a:schemeClr val="accent6"/>
                </a:solidFill>
              </a:rPr>
              <a:t>When it is full, I bring the plastic bags back to Target, Walmart or the Grocery Store.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6"/>
                </a:solidFill>
              </a:rPr>
              <a:t>Ask your mom or dad if you can do this.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>
                <a:solidFill>
                  <a:schemeClr val="accent6"/>
                </a:solidFill>
              </a:rPr>
              <a:t>It is just another way you can recycle and make Your Actions Matter!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0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see the 3-arrow symbol on the blue container? That symbol means recycling.</a:t>
            </a:r>
          </a:p>
          <a:p>
            <a:r>
              <a:rPr lang="en-US" dirty="0"/>
              <a:t>You will find it on bottles, cans and other food containers. It means you should put it in RECYCLING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53D32-8D41-4654-BFF0-F847BB643C0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792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 trash/garbage is collected, where does it go?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4548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gets hauled to a LANDFILL or sometimes it is called the dump. </a:t>
            </a:r>
          </a:p>
          <a:p>
            <a:r>
              <a:rPr lang="en-US" dirty="0"/>
              <a:t>It starts as a gigantic hole that gets filled until it becomes an enormous hill</a:t>
            </a:r>
            <a:r>
              <a:rPr lang="en-US" baseline="0" dirty="0"/>
              <a:t> of trash!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08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recycling is collected, where does it go?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12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</a:rPr>
              <a:t>Recycling is saving and re-using our Natural Resources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So, what are Natural Resources?  </a:t>
            </a:r>
            <a:br>
              <a:rPr lang="en-US" dirty="0">
                <a:latin typeface="+mn-lt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Natural Resources are the supplie</a:t>
            </a:r>
            <a:r>
              <a:rPr lang="en-US" dirty="0"/>
              <a:t>s we get from the earth and use to make other things we need (kind of like art supplies).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Rocks are mined from the earth to make fuels and metals for cars, buildings and the containers we put our food / beverages in.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Trees are cut down and used to make cardboard, books, coloring paper, food boxes.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Water is for drinking; we use it to make food and water our plants to keep them healthy.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Just like art supplies, our Natural Resources can get used up and we might run out of them.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71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place recyclables go to is called the Materials Recovery Facility or MRF.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85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recyclables are loaded on a conveyor belt, they will get sorted into glass, metals, paper cardboard and plastics by equipment, humans and even robots.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it gets bailed-up like hay and is purchased by manufactures.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manufacturers make new things from the recyclables, and we buy it again at the store.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49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you ready to play a game? 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Optional Activity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Is That Recyclable??  KNOW WHERE TO THROW!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Plastic bottle = Recycle		Dirty napkin = Trash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 can = Recycle		Meat = Trash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Clothes + shoes = Center &gt; donate 	Plastic bag = Center &gt; bring back to grocery store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 can = Recycle		Diaper = Trash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Plastic milk carton = Recycle		Cheese = Trash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Cardboard = Recycle		Toys = Center &gt; donate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5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10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we don’t want to waste the natural resources that the earth gives us,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should think about the 3-Rs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  |  Reuse  |  Recycle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53D32-8D41-4654-BFF0-F847BB643C0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75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thing we should always try is to REDUCE!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to “Use Less” of something so that we don’t waste it. 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boy shuts off the water while he brushes his teeth. When he is ready to rinse his mouth, he will turn it back on.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 he doesn’t waste water!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Does mom remind you to turn off the lights when leaving a room?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is because she doesn’t want to waste electricity when it isn’t needed.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Walk or ride your bike when you can. This will reduce gas for the car and that will make your dad happy!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63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REUSE means to “use again and again”.  What are some things you can REUSE?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Maybe when you shop with your parents, they have reusable bags for your groceries .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you bring your lunch to school do you use a lunch box that can be used over and over again? That is REUSE.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DONATING or SHARING your things with others is also a way to REUSE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happens to your clothes when you get too big for them? Hopefully, you can give them to someone else to wear.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you might have toys that you don’t play with anymore. Give them to a little brother, sister, cousin or neighbor. 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92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REUSING can be fun for craft or art projects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051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35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Recycle means when something OLD or USED becomes something NEW again!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you choose to put your empty water bottles or soda cans into the recycling container, you are making YOUR ACTIONS MATTER. 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are saving the natural resources it takes to make new cans and bottles by using the resources of the old cans and bottles. </a:t>
            </a: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you are RECYCLING!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418C7-673C-406C-A72B-D5455AACB4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89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So, what should we recycle?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Are empty soda cans and food cans a natural resource?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THEY SURE ARE! </a:t>
            </a:r>
          </a:p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RECYCLE aluminum, steel and tin cans.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examples are soda cans, soup cans or even pet food cans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853D32-8D41-4654-BFF0-F847BB643C0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51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6C63-B0C4-4F08-980E-A1482DA4D36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6F38-C06F-4181-858C-C37D80CF3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13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6C63-B0C4-4F08-980E-A1482DA4D36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6F38-C06F-4181-858C-C37D80CF3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330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6C63-B0C4-4F08-980E-A1482DA4D36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6F38-C06F-4181-858C-C37D80CF3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77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6C63-B0C4-4F08-980E-A1482DA4D36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6F38-C06F-4181-858C-C37D80CF3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46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6C63-B0C4-4F08-980E-A1482DA4D36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6F38-C06F-4181-858C-C37D80CF3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0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6C63-B0C4-4F08-980E-A1482DA4D36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6F38-C06F-4181-858C-C37D80CF3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3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6C63-B0C4-4F08-980E-A1482DA4D36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6F38-C06F-4181-858C-C37D80CF3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71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6C63-B0C4-4F08-980E-A1482DA4D36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6F38-C06F-4181-858C-C37D80CF3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63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6C63-B0C4-4F08-980E-A1482DA4D36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6F38-C06F-4181-858C-C37D80CF3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45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6C63-B0C4-4F08-980E-A1482DA4D36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6F38-C06F-4181-858C-C37D80CF3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631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6C63-B0C4-4F08-980E-A1482DA4D36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B6F38-C06F-4181-858C-C37D80CF3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86C63-B0C4-4F08-980E-A1482DA4D364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B6F38-C06F-4181-858C-C37D80CF3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7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jp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microsoft.com/office/2007/relationships/hdphoto" Target="../media/hdphoto4.wdp"/><Relationship Id="rId10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8.JPG"/><Relationship Id="rId18" Type="http://schemas.openxmlformats.org/officeDocument/2006/relationships/image" Target="../media/image71.png"/><Relationship Id="rId3" Type="http://schemas.openxmlformats.org/officeDocument/2006/relationships/image" Target="../media/image64.jpeg"/><Relationship Id="rId21" Type="http://schemas.openxmlformats.org/officeDocument/2006/relationships/image" Target="../media/image29.png"/><Relationship Id="rId7" Type="http://schemas.openxmlformats.org/officeDocument/2006/relationships/image" Target="../media/image66.png"/><Relationship Id="rId12" Type="http://schemas.openxmlformats.org/officeDocument/2006/relationships/image" Target="../media/image49.jp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0.JP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microsoft.com/office/2007/relationships/hdphoto" Target="../media/hdphoto2.wdp"/><Relationship Id="rId24" Type="http://schemas.openxmlformats.org/officeDocument/2006/relationships/image" Target="../media/image74.JPG"/><Relationship Id="rId5" Type="http://schemas.microsoft.com/office/2007/relationships/hdphoto" Target="../media/hdphoto4.wdp"/><Relationship Id="rId15" Type="http://schemas.openxmlformats.org/officeDocument/2006/relationships/image" Target="../media/image69.JPG"/><Relationship Id="rId23" Type="http://schemas.openxmlformats.org/officeDocument/2006/relationships/image" Target="../media/image73.png"/><Relationship Id="rId10" Type="http://schemas.openxmlformats.org/officeDocument/2006/relationships/image" Target="../media/image44.png"/><Relationship Id="rId19" Type="http://schemas.microsoft.com/office/2007/relationships/hdphoto" Target="../media/hdphoto6.wdp"/><Relationship Id="rId4" Type="http://schemas.openxmlformats.org/officeDocument/2006/relationships/image" Target="../media/image47.png"/><Relationship Id="rId9" Type="http://schemas.microsoft.com/office/2007/relationships/hdphoto" Target="../media/hdphoto5.wdp"/><Relationship Id="rId14" Type="http://schemas.openxmlformats.org/officeDocument/2006/relationships/image" Target="../media/image68.JPG"/><Relationship Id="rId22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4" b="19479"/>
          <a:stretch/>
        </p:blipFill>
        <p:spPr>
          <a:xfrm>
            <a:off x="0" y="0"/>
            <a:ext cx="12192000" cy="6852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4" t="21863" r="13180" b="17640"/>
          <a:stretch/>
        </p:blipFill>
        <p:spPr>
          <a:xfrm>
            <a:off x="643745" y="715424"/>
            <a:ext cx="4412054" cy="539025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720713" y="715424"/>
            <a:ext cx="5635079" cy="209903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600" dirty="0">
                <a:solidFill>
                  <a:srgbClr val="0070C0"/>
                </a:solidFill>
                <a:latin typeface="Kristen ITC" pitchFamily="66" charset="0"/>
              </a:rPr>
              <a:t>Your Actions Matter!</a:t>
            </a:r>
            <a:endParaRPr lang="en-US" sz="6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427F83-31FC-474E-AE51-CE5444880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65" y="4177483"/>
            <a:ext cx="1936053" cy="19650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 descr="A picture containing person, person, smiling, lady&#10;&#10;Description automatically generated">
            <a:extLst>
              <a:ext uri="{FF2B5EF4-FFF2-40B4-BE49-F238E27FC236}">
                <a16:creationId xmlns:a16="http://schemas.microsoft.com/office/drawing/2014/main" id="{5079AFAC-C9A5-4A43-B31D-CE051B4B14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81" y="4214383"/>
            <a:ext cx="1465942" cy="19281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479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cycling glass containers">
            <a:extLst>
              <a:ext uri="{FF2B5EF4-FFF2-40B4-BE49-F238E27FC236}">
                <a16:creationId xmlns:a16="http://schemas.microsoft.com/office/drawing/2014/main" id="{6E856F19-01A4-4D3C-8DBC-FE2A728C3A9B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4"/>
          <a:stretch/>
        </p:blipFill>
        <p:spPr bwMode="auto">
          <a:xfrm>
            <a:off x="6676570" y="288715"/>
            <a:ext cx="5297715" cy="60918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896174-DF30-4C23-A708-85CE6B2D76D0}"/>
              </a:ext>
            </a:extLst>
          </p:cNvPr>
          <p:cNvSpPr/>
          <p:nvPr/>
        </p:nvSpPr>
        <p:spPr>
          <a:xfrm>
            <a:off x="522514" y="288715"/>
            <a:ext cx="5689600" cy="4725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/>
                </a:solidFill>
                <a:cs typeface="Segoe UI" panose="020B0502040204020203" pitchFamily="34" charset="0"/>
              </a:rPr>
              <a:t>Glass Bottles and </a:t>
            </a:r>
            <a:br>
              <a:rPr lang="en-US" sz="4800" b="1" dirty="0">
                <a:solidFill>
                  <a:schemeClr val="accent6"/>
                </a:solidFill>
                <a:cs typeface="Segoe UI" panose="020B0502040204020203" pitchFamily="34" charset="0"/>
              </a:rPr>
            </a:br>
            <a:r>
              <a:rPr lang="en-US" sz="4800" b="1" dirty="0">
                <a:solidFill>
                  <a:schemeClr val="accent6"/>
                </a:solidFill>
                <a:cs typeface="Segoe UI" panose="020B0502040204020203" pitchFamily="34" charset="0"/>
              </a:rPr>
              <a:t>Food Jars can be </a:t>
            </a:r>
            <a:br>
              <a:rPr lang="en-US" sz="4800" b="1" dirty="0">
                <a:solidFill>
                  <a:schemeClr val="accent6"/>
                </a:solidFill>
                <a:cs typeface="Segoe UI" panose="020B0502040204020203" pitchFamily="34" charset="0"/>
              </a:rPr>
            </a:br>
            <a:r>
              <a:rPr lang="en-US" sz="4800" b="1" dirty="0">
                <a:solidFill>
                  <a:schemeClr val="accent6"/>
                </a:solidFill>
                <a:cs typeface="Segoe UI" panose="020B0502040204020203" pitchFamily="34" charset="0"/>
              </a:rPr>
              <a:t>Recycled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  <a:cs typeface="Segoe UI" panose="020B0502040204020203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Glass is a very versatile </a:t>
            </a:r>
            <a:b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</a:b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resource and can be </a:t>
            </a:r>
            <a:b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</a:b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recycled to infinity </a:t>
            </a:r>
            <a:b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</a:b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and beyond!</a:t>
            </a:r>
            <a:endParaRPr lang="en-US" sz="3200" dirty="0">
              <a:solidFill>
                <a:schemeClr val="bg2">
                  <a:lumMod val="10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6A7EC1-D60E-4BB4-A081-1C94E16EC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14328" r="29623" b="828"/>
          <a:stretch/>
        </p:blipFill>
        <p:spPr>
          <a:xfrm>
            <a:off x="4228610" y="3222523"/>
            <a:ext cx="2573641" cy="42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010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D888B0-0460-4343-8C39-71E8CC402DFF}"/>
              </a:ext>
            </a:extLst>
          </p:cNvPr>
          <p:cNvSpPr/>
          <p:nvPr/>
        </p:nvSpPr>
        <p:spPr>
          <a:xfrm>
            <a:off x="522513" y="288715"/>
            <a:ext cx="940525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/>
                </a:solidFill>
                <a:cs typeface="Segoe UI" panose="020B0502040204020203" pitchFamily="34" charset="0"/>
              </a:rPr>
              <a:t>Recycling Paper and Cardboard Helps Save Trees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F84C5B-8B77-42BD-BD71-297C7C26A6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0" r="4761" b="7739"/>
          <a:stretch/>
        </p:blipFill>
        <p:spPr>
          <a:xfrm>
            <a:off x="5092655" y="1495179"/>
            <a:ext cx="6576832" cy="49058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54F292-394C-415C-83C8-8C64E902A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41" y="3948094"/>
            <a:ext cx="4305300" cy="2571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76FC9B-785B-4748-A355-2B9CBB23E2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7" t="23628" r="15742" b="40534"/>
          <a:stretch/>
        </p:blipFill>
        <p:spPr>
          <a:xfrm rot="21191225">
            <a:off x="418760" y="2255743"/>
            <a:ext cx="2941956" cy="190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752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31C2BD-B28B-4C9F-B5AC-32D8E6CA0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3" y="2148114"/>
            <a:ext cx="8008406" cy="424503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896174-DF30-4C23-A708-85CE6B2D76D0}"/>
              </a:ext>
            </a:extLst>
          </p:cNvPr>
          <p:cNvSpPr/>
          <p:nvPr/>
        </p:nvSpPr>
        <p:spPr>
          <a:xfrm>
            <a:off x="522513" y="288715"/>
            <a:ext cx="11165453" cy="4869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/>
                </a:solidFill>
                <a:cs typeface="Segoe UI" panose="020B0502040204020203" pitchFamily="34" charset="0"/>
              </a:rPr>
              <a:t>Plastic Bottles, Tubs and Food Jars </a:t>
            </a:r>
            <a:br>
              <a:rPr lang="en-US" sz="4800" b="1" dirty="0">
                <a:solidFill>
                  <a:schemeClr val="accent6"/>
                </a:solidFill>
                <a:cs typeface="Segoe UI" panose="020B0502040204020203" pitchFamily="34" charset="0"/>
              </a:rPr>
            </a:br>
            <a:r>
              <a:rPr lang="en-US" sz="4800" b="1" dirty="0">
                <a:solidFill>
                  <a:schemeClr val="accent6"/>
                </a:solidFill>
                <a:cs typeface="Segoe UI" panose="020B0502040204020203" pitchFamily="34" charset="0"/>
              </a:rPr>
              <a:t>                            can be Recycled</a:t>
            </a:r>
          </a:p>
          <a:p>
            <a:pPr algn="r">
              <a:lnSpc>
                <a:spcPct val="110000"/>
              </a:lnSpc>
              <a:spcAft>
                <a:spcPts val="600"/>
              </a:spcAft>
            </a:pPr>
            <a:endParaRPr lang="en-US" sz="3200" i="1" dirty="0">
              <a:solidFill>
                <a:schemeClr val="bg2">
                  <a:lumMod val="10000"/>
                </a:schemeClr>
              </a:solidFill>
              <a:cs typeface="Segoe UI" panose="020B0502040204020203" pitchFamily="34" charset="0"/>
            </a:endParaRPr>
          </a:p>
          <a:p>
            <a:pPr algn="r">
              <a:lnSpc>
                <a:spcPct val="110000"/>
              </a:lnSpc>
              <a:spcAft>
                <a:spcPts val="600"/>
              </a:spcAft>
            </a:pP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These plastics are </a:t>
            </a:r>
            <a:b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</a:b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the kind used for </a:t>
            </a:r>
            <a:b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</a:b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beverages, food, </a:t>
            </a:r>
            <a:b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</a:b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cleaning and </a:t>
            </a:r>
            <a:b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</a:b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personal care</a:t>
            </a:r>
            <a:endParaRPr lang="en-US" sz="3200" dirty="0">
              <a:solidFill>
                <a:schemeClr val="bg2">
                  <a:lumMod val="10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A57575-F67B-458D-8EA7-3C8A6450C7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t="14417" r="25176" b="20980"/>
          <a:stretch/>
        </p:blipFill>
        <p:spPr>
          <a:xfrm>
            <a:off x="1934257" y="1197646"/>
            <a:ext cx="2172217" cy="190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232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5"/>
          <p:cNvSpPr/>
          <p:nvPr/>
        </p:nvSpPr>
        <p:spPr>
          <a:xfrm rot="1353361">
            <a:off x="7922463" y="3549294"/>
            <a:ext cx="2967826" cy="2174523"/>
          </a:xfrm>
          <a:prstGeom prst="wedgeEllipse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118" y="193444"/>
            <a:ext cx="4593469" cy="125649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Kristen ITC" pitchFamily="66" charset="0"/>
              </a:rPr>
              <a:t>Recycling Tips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353361">
            <a:off x="7922463" y="3992168"/>
            <a:ext cx="2967826" cy="142480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Keep food and liquids out of the recycling bin</a:t>
            </a: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77"/>
          <a:stretch/>
        </p:blipFill>
        <p:spPr>
          <a:xfrm>
            <a:off x="628118" y="1621618"/>
            <a:ext cx="3677394" cy="4688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EB7C0F-9D74-41D5-B915-C31EC36795D9}"/>
              </a:ext>
            </a:extLst>
          </p:cNvPr>
          <p:cNvSpPr/>
          <p:nvPr/>
        </p:nvSpPr>
        <p:spPr>
          <a:xfrm>
            <a:off x="5390707" y="413600"/>
            <a:ext cx="63862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If there is stuck on food and 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</a:br>
            <a:r>
              <a:rPr lang="en-US" sz="3200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sticky liquids in your recyclables, 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</a:br>
            <a:r>
              <a:rPr lang="en-US" sz="3200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it will make everything else dirty. 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</a:br>
            <a:endParaRPr lang="en-US" sz="3200" dirty="0">
              <a:solidFill>
                <a:schemeClr val="bg2">
                  <a:lumMod val="10000"/>
                </a:schemeClr>
              </a:solidFill>
              <a:cs typeface="Segoe UI" panose="020B0502040204020203" pitchFamily="34" charset="0"/>
            </a:endParaRPr>
          </a:p>
          <a:p>
            <a:pPr algn="r"/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That is called CONTAMINATION!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8EA59D-EA68-413A-B710-D1D8946434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5" t="15156" r="30674"/>
          <a:stretch/>
        </p:blipFill>
        <p:spPr>
          <a:xfrm>
            <a:off x="4928973" y="3063255"/>
            <a:ext cx="2573641" cy="42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14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DA6385F-7E71-4AFF-A53D-A45EA5048F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t="7881" r="10184" b="5287"/>
          <a:stretch/>
        </p:blipFill>
        <p:spPr>
          <a:xfrm>
            <a:off x="5530741" y="342194"/>
            <a:ext cx="6377778" cy="4260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73505" y="364157"/>
            <a:ext cx="4620290" cy="783189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Kristen ITC" pitchFamily="66" charset="0"/>
              </a:rPr>
              <a:t>Recycling Tips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31CF0DF-0470-46C7-B707-2280C66F5AF6}"/>
              </a:ext>
            </a:extLst>
          </p:cNvPr>
          <p:cNvSpPr txBox="1">
            <a:spLocks/>
          </p:cNvSpPr>
          <p:nvPr/>
        </p:nvSpPr>
        <p:spPr>
          <a:xfrm>
            <a:off x="473505" y="1290320"/>
            <a:ext cx="4058723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/>
              <a:t>Plastic bags cause BIG problems!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21AB7E-3630-45C4-BA9F-1120AD2705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8" r="-1" b="-1"/>
          <a:stretch/>
        </p:blipFill>
        <p:spPr>
          <a:xfrm>
            <a:off x="572722" y="2934586"/>
            <a:ext cx="2716715" cy="3374823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 rot="20798519">
            <a:off x="3828355" y="3575829"/>
            <a:ext cx="2967826" cy="2053374"/>
          </a:xfrm>
          <a:prstGeom prst="wedgeEllipseCallout">
            <a:avLst>
              <a:gd name="adj1" fmla="val 34025"/>
              <a:gd name="adj2" fmla="val 5924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0432123">
            <a:off x="3903424" y="3837957"/>
            <a:ext cx="2716716" cy="152855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Keep </a:t>
            </a:r>
            <a:br>
              <a:rPr lang="en-US" dirty="0"/>
            </a:br>
            <a:r>
              <a:rPr lang="en-US" dirty="0"/>
              <a:t>plastic bags </a:t>
            </a:r>
            <a:br>
              <a:rPr lang="en-US" dirty="0"/>
            </a:br>
            <a:r>
              <a:rPr lang="en-US" dirty="0"/>
              <a:t>OUT of the </a:t>
            </a:r>
            <a:br>
              <a:rPr lang="en-US" dirty="0"/>
            </a:br>
            <a:r>
              <a:rPr lang="en-US" dirty="0"/>
              <a:t>recycling bin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4A58CFEC-0BD0-436C-9585-897138FAD4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3" t="18776" r="32322" b="15672"/>
          <a:stretch/>
        </p:blipFill>
        <p:spPr>
          <a:xfrm>
            <a:off x="6600325" y="3688628"/>
            <a:ext cx="2056882" cy="417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992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28" y="1276918"/>
            <a:ext cx="4857750" cy="2449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5" t="5239" r="17501" b="4241"/>
          <a:stretch/>
        </p:blipFill>
        <p:spPr>
          <a:xfrm>
            <a:off x="10063133" y="3429000"/>
            <a:ext cx="1350854" cy="2552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2322" y="520996"/>
            <a:ext cx="4857751" cy="1935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6"/>
                </a:solidFill>
              </a:rPr>
              <a:t>Recycle plastic bags by bringing them back to Target, Walmart or the Grocery Store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33" b="89700" l="9722" r="89815">
                        <a14:foregroundMark x1="25000" y1="12017" x2="25000" y2="12017"/>
                        <a14:foregroundMark x1="26389" y1="9013" x2="26389" y2="9013"/>
                        <a14:foregroundMark x1="25000" y1="10300" x2="25000" y2="10300"/>
                        <a14:foregroundMark x1="23611" y1="11588" x2="23611" y2="11588"/>
                        <a14:backgroundMark x1="28241" y1="22747" x2="28241" y2="22747"/>
                        <a14:backgroundMark x1="27315" y1="12446" x2="27315" y2="12446"/>
                        <a14:backgroundMark x1="28241" y1="11159" x2="28241" y2="11159"/>
                        <a14:backgroundMark x1="70833" y1="14163" x2="70833" y2="14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8" t="3262" r="9984" b="13299"/>
          <a:stretch/>
        </p:blipFill>
        <p:spPr>
          <a:xfrm rot="20779986">
            <a:off x="5140874" y="1046193"/>
            <a:ext cx="1910251" cy="2280633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7B4EC6AF-CE28-4A8F-B7B4-1853D7950F3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9840" r="12734"/>
          <a:stretch/>
        </p:blipFill>
        <p:spPr>
          <a:xfrm>
            <a:off x="329088" y="2501809"/>
            <a:ext cx="3939031" cy="4351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512923-D9C9-49E2-84E3-39F14F5357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0962" y="3945159"/>
            <a:ext cx="3767117" cy="2449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1147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-4.81481E-6 C -0.00209 0.00533 -0.00434 0.01042 -0.0066 0.01574 C -0.00747 0.01806 -0.00816 0.02061 -0.0092 0.02269 C -0.0099 0.02454 -0.01111 0.02616 -0.01181 0.02801 C -0.02049 0.04977 -0.0165 0.04607 -0.02761 0.06135 C -0.04688 0.08843 -0.03872 0.0838 -0.05122 0.08936 C -0.06233 0.1 -0.06094 0.09954 -0.075 0.1088 C -0.07882 0.11135 -0.08264 0.11389 -0.08681 0.11574 C -0.09323 0.11875 -0.1 0.12014 -0.1066 0.12292 L -0.12361 0.12986 C -0.15348 0.12871 -0.18334 0.12848 -0.2132 0.12639 C -0.21632 0.12616 -0.21927 0.12361 -0.2224 0.12292 C -0.23195 0.12061 -0.24167 0.11945 -0.25122 0.1176 C -0.25868 0.11621 -0.27379 0.11019 -0.27761 0.1088 C -0.279 0.10834 -0.28021 0.10764 -0.2816 0.10695 C -0.29653 0.09885 -0.31181 0.09213 -0.32639 0.08241 C -0.3342 0.07709 -0.34202 0.07176 -0.35 0.06667 C -0.35122 0.06598 -0.35278 0.06574 -0.354 0.06482 C -0.37309 0.05024 -0.36181 0.05486 -0.37361 0.05093 C -0.37674 0.04746 -0.38021 0.04422 -0.38282 0.04028 C -0.39254 0.02639 -0.39479 0.01482 -0.40139 -0.00347 C -0.4033 -0.01736 -0.40729 -0.04305 -0.4066 -0.05092 C -0.40643 -0.05301 -0.39966 -0.09421 -0.3908 -0.10879 C -0.38646 -0.11597 -0.38282 -0.12384 -0.37761 -0.12986 C -0.37552 -0.1324 -0.37257 -0.1331 -0.36979 -0.13333 C -0.35087 -0.13495 -0.33195 -0.13449 -0.3132 -0.13518 C -0.30747 -0.13634 -0.30174 -0.13726 -0.29601 -0.13865 C -0.29427 -0.13912 -0.29254 -0.14027 -0.2908 -0.14027 C -0.26007 -0.14027 -0.22934 -0.13912 -0.19861 -0.13865 L -0.17101 -0.13333 C -0.07327 -0.11689 -0.13108 -0.12777 -0.09601 -0.12106 C -0.08629 -0.11689 -0.07691 -0.11203 -0.06702 -0.10879 C -0.04566 -0.10162 -0.02292 -0.10069 -0.00261 -0.08958 C 0.00711 -0.08426 0.01736 -0.08078 0.02639 -0.07361 C 0.02864 -0.07199 0.03055 -0.06967 0.03298 -0.06851 C 0.04375 -0.06319 0.05503 -0.05949 0.0658 -0.05439 C 0.06771 -0.05347 0.06927 -0.05162 0.07118 -0.05092 C 0.12257 -0.02801 0.09392 -0.04444 0.12378 -0.02639 C 0.125 -0.02453 0.12656 -0.02314 0.12777 -0.02106 C 0.13107 -0.01481 0.13107 -0.00902 0.13298 -0.00185 C 0.13698 0.01297 0.13836 0.01181 0.14357 0.02801 C 0.15225 0.0551 0.14496 0.03982 0.15139 0.05255 C 0.15451 0.06551 0.15694 0.07871 0.16059 0.09121 C 0.16406 0.10324 0.16996 0.11389 0.17239 0.12639 C 0.17378 0.13264 0.17448 0.13959 0.17639 0.14561 C 0.17934 0.15486 0.18368 0.16297 0.18698 0.17199 C 0.18889 0.17755 0.19114 0.19121 0.19218 0.19653 C 0.19479 0.23102 0.19166 0.19769 0.19618 0.22986 C 0.20104 0.26528 0.1967 0.2419 0.20017 0.25973 C 0.19965 0.27014 0.2 0.28079 0.19878 0.29121 C 0.19826 0.29561 0.196 0.29931 0.19479 0.30348 C 0.19375 0.30695 0.19305 0.31065 0.19218 0.31412 C 0.19271 0.32223 0.19288 0.33056 0.19357 0.33866 C 0.19375 0.34098 0.19427 0.34329 0.19479 0.34561 C 0.19635 0.35255 0.19618 0.34885 0.19618 0.35255 " pathEditMode="relative" ptsTypes="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0896174-DF30-4C23-A708-85CE6B2D76D0}"/>
              </a:ext>
            </a:extLst>
          </p:cNvPr>
          <p:cNvSpPr/>
          <p:nvPr/>
        </p:nvSpPr>
        <p:spPr>
          <a:xfrm>
            <a:off x="638630" y="478971"/>
            <a:ext cx="109189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6"/>
                </a:solidFill>
              </a:rPr>
              <a:t>Once you have sorted your RECYCLING </a:t>
            </a:r>
            <a:br>
              <a:rPr lang="en-US" sz="4800" b="1" dirty="0">
                <a:solidFill>
                  <a:schemeClr val="accent6"/>
                </a:solidFill>
              </a:rPr>
            </a:br>
            <a:r>
              <a:rPr lang="en-US" sz="4800" b="1" dirty="0">
                <a:solidFill>
                  <a:schemeClr val="accent6"/>
                </a:solidFill>
              </a:rPr>
              <a:t>from your TRASH, where does it all go?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D92AC6-F605-42FE-8CAE-662E16EB2E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" b="100000" l="0" r="98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66" y="3464349"/>
            <a:ext cx="2138613" cy="21386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14444C-0B70-4743-9AAD-EDAC7DA1AEB5}"/>
              </a:ext>
            </a:extLst>
          </p:cNvPr>
          <p:cNvSpPr/>
          <p:nvPr/>
        </p:nvSpPr>
        <p:spPr>
          <a:xfrm>
            <a:off x="5539571" y="5520461"/>
            <a:ext cx="2329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Recycle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DC06D5-A639-4562-B311-D45428F493B2}"/>
              </a:ext>
            </a:extLst>
          </p:cNvPr>
          <p:cNvSpPr/>
          <p:nvPr/>
        </p:nvSpPr>
        <p:spPr>
          <a:xfrm>
            <a:off x="8996898" y="5527628"/>
            <a:ext cx="1712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Trash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41A54A-3C37-4EA9-8AA3-52B5E3DC96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3"/>
          <a:stretch/>
        </p:blipFill>
        <p:spPr>
          <a:xfrm>
            <a:off x="888942" y="2263948"/>
            <a:ext cx="4188457" cy="5090844"/>
          </a:xfrm>
          <a:prstGeom prst="rect">
            <a:avLst/>
          </a:prstGeom>
        </p:spPr>
      </p:pic>
      <p:pic>
        <p:nvPicPr>
          <p:cNvPr id="1026" name="Picture 2" descr="Arrows, recycle, recycling, sign icon - Download on Iconfinder">
            <a:extLst>
              <a:ext uri="{FF2B5EF4-FFF2-40B4-BE49-F238E27FC236}">
                <a16:creationId xmlns:a16="http://schemas.microsoft.com/office/drawing/2014/main" id="{55A2F113-DD9D-483B-9C5A-3B9980CA7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88" y="2357556"/>
            <a:ext cx="1106793" cy="11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indoor, kitchenware, pot, trash&#10;&#10;Description automatically generated">
            <a:extLst>
              <a:ext uri="{FF2B5EF4-FFF2-40B4-BE49-F238E27FC236}">
                <a16:creationId xmlns:a16="http://schemas.microsoft.com/office/drawing/2014/main" id="{5A5D202A-69E7-484F-A498-3130ED393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181" y="2357556"/>
            <a:ext cx="2662341" cy="316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8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310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Kristen ITC" pitchFamily="66" charset="0"/>
              </a:rPr>
              <a:t>TRASH Collection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/>
          <a:stretch/>
        </p:blipFill>
        <p:spPr>
          <a:xfrm>
            <a:off x="3812285" y="1654629"/>
            <a:ext cx="7585812" cy="4684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16"/>
          <a:stretch/>
        </p:blipFill>
        <p:spPr>
          <a:xfrm>
            <a:off x="7489372" y="3222171"/>
            <a:ext cx="1509191" cy="11066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628F4C-EF51-492D-A65D-A003566112C2}"/>
              </a:ext>
            </a:extLst>
          </p:cNvPr>
          <p:cNvSpPr/>
          <p:nvPr/>
        </p:nvSpPr>
        <p:spPr>
          <a:xfrm>
            <a:off x="957524" y="4544389"/>
            <a:ext cx="1712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Trash</a:t>
            </a:r>
          </a:p>
        </p:txBody>
      </p:sp>
      <p:pic>
        <p:nvPicPr>
          <p:cNvPr id="8" name="Picture 7" descr="A picture containing indoor, kitchenware, pot, trash&#10;&#10;Description automatically generated">
            <a:extLst>
              <a:ext uri="{FF2B5EF4-FFF2-40B4-BE49-F238E27FC236}">
                <a16:creationId xmlns:a16="http://schemas.microsoft.com/office/drawing/2014/main" id="{36D0347D-10E2-4CAE-8604-1AC449718C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8" y="2044852"/>
            <a:ext cx="2103958" cy="249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229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EPL10_02garb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4207" y="0"/>
            <a:ext cx="95077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08671" y="157085"/>
            <a:ext cx="61258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 LANDFILL is a gigantic hole where we bury our garbage!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27832" y="2807897"/>
            <a:ext cx="598447" cy="8976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B2A685-1AA6-48B4-BB46-D0331A873A0F}"/>
              </a:ext>
            </a:extLst>
          </p:cNvPr>
          <p:cNvSpPr/>
          <p:nvPr/>
        </p:nvSpPr>
        <p:spPr>
          <a:xfrm>
            <a:off x="589710" y="4372122"/>
            <a:ext cx="1712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Trash</a:t>
            </a:r>
          </a:p>
        </p:txBody>
      </p:sp>
      <p:pic>
        <p:nvPicPr>
          <p:cNvPr id="7" name="Picture 6" descr="A picture containing indoor, kitchenware, pot, trash&#10;&#10;Description automatically generated">
            <a:extLst>
              <a:ext uri="{FF2B5EF4-FFF2-40B4-BE49-F238E27FC236}">
                <a16:creationId xmlns:a16="http://schemas.microsoft.com/office/drawing/2014/main" id="{EDDEFDD7-C367-41BF-82F3-0450B7525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3" y="1872585"/>
            <a:ext cx="2103958" cy="249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209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58316" cy="99921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Kristen ITC" pitchFamily="66" charset="0"/>
              </a:rPr>
              <a:t>RECYCLING Collection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77" y="2106290"/>
            <a:ext cx="10108854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0B501E-A08E-49BB-B7F4-3CFF2F6F3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" b="100000" l="0" r="98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510" y="332922"/>
            <a:ext cx="2138613" cy="21386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C88958-ACB0-4D54-BB1E-5FC9AC800C63}"/>
              </a:ext>
            </a:extLst>
          </p:cNvPr>
          <p:cNvSpPr/>
          <p:nvPr/>
        </p:nvSpPr>
        <p:spPr>
          <a:xfrm>
            <a:off x="9443915" y="2389034"/>
            <a:ext cx="2329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Recycle</a:t>
            </a:r>
          </a:p>
        </p:txBody>
      </p:sp>
    </p:spTree>
    <p:extLst>
      <p:ext uri="{BB962C8B-B14F-4D97-AF65-F5344CB8AC3E}">
        <p14:creationId xmlns:p14="http://schemas.microsoft.com/office/powerpoint/2010/main" val="20481657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29" y="320534"/>
            <a:ext cx="11581369" cy="10914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+mn-lt"/>
              </a:rPr>
              <a:t>Recycling is saving and re-using our Natural Resources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So, what are Natural Resources?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989" y="1598835"/>
            <a:ext cx="5832786" cy="8046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These are supplies we get from the earth and use to make the things we need!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1" r="21617"/>
          <a:stretch/>
        </p:blipFill>
        <p:spPr>
          <a:xfrm>
            <a:off x="1031755" y="2725676"/>
            <a:ext cx="3910462" cy="2342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6" t="21278" r="12993" b="15634"/>
          <a:stretch/>
        </p:blipFill>
        <p:spPr>
          <a:xfrm>
            <a:off x="6706473" y="915193"/>
            <a:ext cx="2314502" cy="2976564"/>
          </a:xfrm>
          <a:prstGeom prst="rect">
            <a:avLst/>
          </a:prstGeom>
        </p:spPr>
      </p:pic>
      <p:pic>
        <p:nvPicPr>
          <p:cNvPr id="8" name="Picture 7" descr="Indian &lt;strong&gt;Iron Ore&lt;/strong&gt; Mines">
            <a:extLst>
              <a:ext uri="{FF2B5EF4-FFF2-40B4-BE49-F238E27FC236}">
                <a16:creationId xmlns:a16="http://schemas.microsoft.com/office/drawing/2014/main" id="{677593D1-FDCB-4669-80F8-9D15ADF83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4842" r="5222" b="16525"/>
          <a:stretch/>
        </p:blipFill>
        <p:spPr>
          <a:xfrm rot="17005858">
            <a:off x="4095375" y="4394198"/>
            <a:ext cx="1517653" cy="1371900"/>
          </a:xfrm>
          <a:prstGeom prst="rect">
            <a:avLst/>
          </a:prstGeom>
        </p:spPr>
      </p:pic>
      <p:pic>
        <p:nvPicPr>
          <p:cNvPr id="11" name="Picture 10" descr="Tropical Plant Pictures: Swietenia mahagoni &amp; macrophylla ...">
            <a:extLst>
              <a:ext uri="{FF2B5EF4-FFF2-40B4-BE49-F238E27FC236}">
                <a16:creationId xmlns:a16="http://schemas.microsoft.com/office/drawing/2014/main" id="{6713A184-7EE5-49E0-BF3F-73413FB358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673" y="1827877"/>
            <a:ext cx="2388525" cy="4418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824771-3627-4DF9-A530-5F33BF670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3" y="4278096"/>
            <a:ext cx="1579720" cy="1579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96416F-BFF2-4027-9A8A-A23EA89D7D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91" y="4528072"/>
            <a:ext cx="3103889" cy="185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092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9944" y="483259"/>
            <a:ext cx="63285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RECYCLING</a:t>
            </a:r>
            <a:r>
              <a:rPr lang="en-US" sz="4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goes to the </a:t>
            </a:r>
            <a:br>
              <a:rPr lang="en-US" sz="4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4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en-US" sz="4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aterials </a:t>
            </a:r>
            <a:r>
              <a:rPr lang="en-US" sz="44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r>
              <a:rPr lang="en-US" sz="4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ecovery </a:t>
            </a:r>
            <a:r>
              <a:rPr lang="en-US" sz="44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</a:t>
            </a:r>
            <a:r>
              <a:rPr lang="en-US" sz="4400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t="24294" b="22950"/>
          <a:stretch/>
        </p:blipFill>
        <p:spPr>
          <a:xfrm>
            <a:off x="618933" y="2418575"/>
            <a:ext cx="5990548" cy="28193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BA1A69-74C7-440A-8CB5-C6A0FEE94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212" y="339815"/>
            <a:ext cx="4315262" cy="33132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D5BBCE-6AF5-499D-BD78-583CD3A321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" b="100000" l="0" r="98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30" y="4168601"/>
            <a:ext cx="2138613" cy="21386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8F33FB-1B54-4EAA-B64C-A117040B8D03}"/>
              </a:ext>
            </a:extLst>
          </p:cNvPr>
          <p:cNvSpPr/>
          <p:nvPr/>
        </p:nvSpPr>
        <p:spPr>
          <a:xfrm>
            <a:off x="9501843" y="4632514"/>
            <a:ext cx="2329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Recycle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4491A6-DA8D-4F47-8DBB-5A657D7939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1" t="20358" r="25595" b="15763"/>
          <a:stretch/>
        </p:blipFill>
        <p:spPr>
          <a:xfrm flipH="1">
            <a:off x="840658" y="4168601"/>
            <a:ext cx="1342103" cy="23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16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Image result for bales of recycled plastic">
            <a:extLst>
              <a:ext uri="{FF2B5EF4-FFF2-40B4-BE49-F238E27FC236}">
                <a16:creationId xmlns:a16="http://schemas.microsoft.com/office/drawing/2014/main" id="{9B173F76-5EA7-4701-A9EA-BB2140A50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7870" r="27742" b="19155"/>
          <a:stretch/>
        </p:blipFill>
        <p:spPr bwMode="auto">
          <a:xfrm>
            <a:off x="8451861" y="405641"/>
            <a:ext cx="3437203" cy="4062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D5BBCE-6AF5-499D-BD78-583CD3A321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" b="100000" l="0" r="98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801" y="3714523"/>
            <a:ext cx="2138613" cy="21386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8F33FB-1B54-4EAA-B64C-A117040B8D03}"/>
              </a:ext>
            </a:extLst>
          </p:cNvPr>
          <p:cNvSpPr/>
          <p:nvPr/>
        </p:nvSpPr>
        <p:spPr>
          <a:xfrm>
            <a:off x="9181206" y="5770635"/>
            <a:ext cx="2329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Recycle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14BD1E-D239-4EF3-AB44-8B4EDB81C1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2" y="4335507"/>
            <a:ext cx="3727786" cy="2072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CE0599-36BD-4A6F-973F-7A9B41FF4B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3" y="2004458"/>
            <a:ext cx="3271137" cy="1917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B1D12D-4414-4760-8D08-2BACF0BBBE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51" y="4335507"/>
            <a:ext cx="3437202" cy="2124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742DA3-E104-4917-A3C9-4648CD1EC1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28" y="2004458"/>
            <a:ext cx="3352744" cy="1917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4F76297-B16C-42A5-9358-C9EC9F9E3C71}"/>
              </a:ext>
            </a:extLst>
          </p:cNvPr>
          <p:cNvSpPr/>
          <p:nvPr/>
        </p:nvSpPr>
        <p:spPr>
          <a:xfrm>
            <a:off x="302936" y="390368"/>
            <a:ext cx="7848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</a:rPr>
              <a:t>Humans and robots sort the recycling </a:t>
            </a:r>
            <a:br>
              <a:rPr lang="en-US" sz="3600" b="1" dirty="0">
                <a:solidFill>
                  <a:schemeClr val="accent6"/>
                </a:solidFill>
              </a:rPr>
            </a:br>
            <a:r>
              <a:rPr lang="en-US" sz="3600" b="1" dirty="0">
                <a:solidFill>
                  <a:schemeClr val="accent6"/>
                </a:solidFill>
              </a:rPr>
              <a:t>then bail it up and ship to manufactures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FDD19C-C9CA-4AC8-8E25-48AE65A0CD1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1" t="20358" r="25595" b="46602"/>
          <a:stretch/>
        </p:blipFill>
        <p:spPr>
          <a:xfrm flipH="1">
            <a:off x="6762062" y="3162300"/>
            <a:ext cx="849146" cy="759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5C4A25-CE1C-4A14-B19A-74B03C78B2D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0" t="20358" r="25595" b="46602"/>
          <a:stretch/>
        </p:blipFill>
        <p:spPr>
          <a:xfrm flipH="1">
            <a:off x="405503" y="2511309"/>
            <a:ext cx="756547" cy="9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5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68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" b="100000" l="0" r="98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03" y="3663399"/>
            <a:ext cx="2138613" cy="2138613"/>
          </a:xfrm>
          <a:prstGeom prst="rect">
            <a:avLst/>
          </a:prstGeom>
        </p:spPr>
      </p:pic>
      <p:pic>
        <p:nvPicPr>
          <p:cNvPr id="11" name="Picture 10" descr="Clipart - &lt;strong&gt;trash can&lt;/strong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35" y="3347738"/>
            <a:ext cx="1560880" cy="223078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17808" y="5693675"/>
            <a:ext cx="2329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Recycle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23687" y="5629673"/>
            <a:ext cx="17129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Trash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3"/>
          <a:stretch/>
        </p:blipFill>
        <p:spPr>
          <a:xfrm>
            <a:off x="4581966" y="1812454"/>
            <a:ext cx="2947242" cy="5045546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556526" y="339546"/>
            <a:ext cx="2947242" cy="1555999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896" y="305008"/>
            <a:ext cx="2957312" cy="150702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Kristen ITC" pitchFamily="66" charset="0"/>
              </a:rPr>
              <a:t>Is that </a:t>
            </a:r>
            <a:br>
              <a:rPr lang="en-US" dirty="0">
                <a:solidFill>
                  <a:schemeClr val="bg1"/>
                </a:solidFill>
                <a:latin typeface="Kristen ITC" pitchFamily="66" charset="0"/>
              </a:rPr>
            </a:br>
            <a:r>
              <a:rPr lang="en-US" dirty="0">
                <a:solidFill>
                  <a:schemeClr val="bg1"/>
                </a:solidFill>
                <a:latin typeface="Kristen ITC" pitchFamily="66" charset="0"/>
              </a:rPr>
              <a:t>recyclable?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04" b="37055" l="0" r="47880">
                        <a14:backgroundMark x1="24761" y1="12270" x2="24761" y2="12270"/>
                        <a14:backgroundMark x1="24077" y1="11166" x2="24077" y2="11166"/>
                        <a14:backgroundMark x1="35021" y1="23190" x2="35021" y2="23190"/>
                        <a14:backgroundMark x1="36936" y1="25031" x2="36936" y2="25031"/>
                        <a14:backgroundMark x1="35841" y1="24049" x2="35841" y2="24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351" r="53503" b="62836"/>
          <a:stretch/>
        </p:blipFill>
        <p:spPr bwMode="auto">
          <a:xfrm>
            <a:off x="-444160" y="5131557"/>
            <a:ext cx="2488656" cy="1823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33" b="89700" l="9722" r="89815">
                        <a14:foregroundMark x1="25000" y1="12017" x2="25000" y2="12017"/>
                        <a14:foregroundMark x1="26389" y1="9013" x2="26389" y2="9013"/>
                        <a14:foregroundMark x1="25000" y1="10300" x2="25000" y2="10300"/>
                        <a14:foregroundMark x1="23611" y1="11588" x2="23611" y2="11588"/>
                        <a14:backgroundMark x1="28241" y1="22747" x2="28241" y2="22747"/>
                        <a14:backgroundMark x1="27315" y1="12446" x2="27315" y2="12446"/>
                        <a14:backgroundMark x1="28241" y1="11159" x2="28241" y2="11159"/>
                        <a14:backgroundMark x1="70833" y1="14163" x2="70833" y2="14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105" y="2986030"/>
            <a:ext cx="1420681" cy="1532494"/>
          </a:xfrm>
          <a:prstGeom prst="rect">
            <a:avLst/>
          </a:prstGeom>
        </p:spPr>
      </p:pic>
      <p:pic>
        <p:nvPicPr>
          <p:cNvPr id="18" name="Picture 17" descr="A picture containing indoor, kitchenware, pot, trash&#10;&#10;Description automatically generated">
            <a:extLst>
              <a:ext uri="{FF2B5EF4-FFF2-40B4-BE49-F238E27FC236}">
                <a16:creationId xmlns:a16="http://schemas.microsoft.com/office/drawing/2014/main" id="{3CCC79D9-71FE-460E-85D7-4A028D8BEA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05" y="3236521"/>
            <a:ext cx="2103958" cy="2499537"/>
          </a:xfrm>
          <a:prstGeom prst="rect">
            <a:avLst/>
          </a:prstGeom>
        </p:spPr>
      </p:pic>
      <p:pic>
        <p:nvPicPr>
          <p:cNvPr id="20" name="Picture 19" descr="A picture containing indoor, transport, colorful, clipart&#10;&#10;Description automatically generated">
            <a:extLst>
              <a:ext uri="{FF2B5EF4-FFF2-40B4-BE49-F238E27FC236}">
                <a16:creationId xmlns:a16="http://schemas.microsoft.com/office/drawing/2014/main" id="{07FF59F3-EE89-4932-9FD6-CCB8154B73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197" y="4918018"/>
            <a:ext cx="3185831" cy="1896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A09E40-7E63-4C9A-AE7D-CC25133DDCF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636" y="5242036"/>
            <a:ext cx="1524606" cy="16068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4FDF84-43C9-4392-AA2D-EFEAA93E181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740" y="2221942"/>
            <a:ext cx="2676525" cy="13049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20E7E7C-4BB7-453A-8C50-8C8C8BCA34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01" y="-46580"/>
            <a:ext cx="1028700" cy="3000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13" y="3466423"/>
            <a:ext cx="1342775" cy="25016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761" b="92127" l="9884" r="89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t="4491" r="19917" b="8085"/>
          <a:stretch/>
        </p:blipFill>
        <p:spPr>
          <a:xfrm>
            <a:off x="10178597" y="3447487"/>
            <a:ext cx="2529227" cy="22461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8" y="1789880"/>
            <a:ext cx="1579720" cy="15797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D952D8-5B17-445A-B2B9-FFD8045864C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47042" y="2674321"/>
            <a:ext cx="1004145" cy="1923239"/>
          </a:xfrm>
          <a:prstGeom prst="rect">
            <a:avLst/>
          </a:prstGeom>
        </p:spPr>
      </p:pic>
      <p:pic>
        <p:nvPicPr>
          <p:cNvPr id="25" name="Picture 24" descr="A picture containing food, piece&#10;&#10;Description automatically generated">
            <a:extLst>
              <a:ext uri="{FF2B5EF4-FFF2-40B4-BE49-F238E27FC236}">
                <a16:creationId xmlns:a16="http://schemas.microsoft.com/office/drawing/2014/main" id="{4B940637-0238-4F2F-98DB-DD445EFBBE5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634" y="88497"/>
            <a:ext cx="2526102" cy="1940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9105CF-86BA-43AA-8466-5A7A6869402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-1" t="358" r="54082"/>
          <a:stretch/>
        </p:blipFill>
        <p:spPr>
          <a:xfrm>
            <a:off x="2174980" y="1677262"/>
            <a:ext cx="1784459" cy="17891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BEAEE9-321F-4F0A-A7F6-7C9B734B3FFF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54147"/>
          <a:stretch/>
        </p:blipFill>
        <p:spPr>
          <a:xfrm>
            <a:off x="8039227" y="1246480"/>
            <a:ext cx="1757765" cy="1771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BC6A7-9BDA-4A82-98E6-5F23CD2178B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209" y="3232261"/>
            <a:ext cx="21240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33333E-6 L -0.00013 0.00023 C 0.00377 0.00047 0.00781 0.0007 0.01185 0.00162 C 0.01302 0.00186 0.01432 0.00301 0.01575 0.00348 C 0.02135 0.00486 0.03567 0.00625 0.04062 0.00695 C 0.0526 0.0125 0.06367 0.02014 0.07617 0.02107 C 0.09153 0.02199 0.1069 0.02223 0.12226 0.02269 L 0.21041 0.01574 C 0.21185 0.01551 0.21315 0.01482 0.21432 0.01389 C 0.21979 0.01019 0.225 0.00602 0.23007 0.00162 C 0.23203 -3.33333E-6 0.23385 -0.00162 0.23541 -0.0037 C 0.23737 -0.00625 0.24362 -0.01944 0.24453 -0.02106 C 0.24661 -0.02939 0.25 -0.04074 0.25 -0.0493 C 0.25 -0.06713 0.24882 -0.08958 0.24336 -0.10717 C 0.24284 -0.10856 0.24153 -0.10926 0.24062 -0.11064 C 0.23606 -0.11944 0.2302 -0.13472 0.22356 -0.14213 C 0.21159 -0.15532 0.19323 -0.16365 0.1802 -0.17199 C 0.17799 -0.17338 0.17604 -0.17639 0.17343 -0.17731 C 0.15872 -0.18217 0.14362 -0.18518 0.12864 -0.18958 C 0.12539 -0.19051 0.12187 -0.19236 0.11836 -0.19305 C 0.09987 -0.19652 0.08164 -0.1993 0.06302 -0.20185 C 0.0457 -0.20416 0.01041 -0.20694 0.01041 -0.20671 C 0.00468 -0.20648 -0.00118 -0.20717 -0.00664 -0.20532 C -0.01758 -0.20162 -0.04375 -0.18472 -0.05404 -0.17893 C -0.05664 -0.17754 -0.05951 -0.17685 -0.06198 -0.17546 C -0.0698 -0.17152 -0.078 -0.16782 -0.08555 -0.16319 C -0.09323 -0.15856 -0.10092 -0.1537 -0.10795 -0.14745 C -0.10925 -0.14629 -0.11081 -0.14537 -0.11198 -0.14398 C -0.13138 -0.1199 -0.13646 -0.11273 -0.15 -0.0949 L -0.175 -0.06157 L -0.18295 -0.05092 C -0.19987 0.01204 -0.17761 -0.07523 -0.2 0.05417 C -0.20144 0.06181 -0.20274 0.06945 -0.20404 0.07709 C -0.20456 0.0801 -0.20508 0.08287 -0.20534 0.08588 C -0.20586 0.09051 -0.20625 0.09514 -0.20664 0.1 C -0.20717 0.1051 -0.20717 0.11042 -0.20795 0.11574 C -0.21029 0.13056 -0.21185 0.13611 -0.21459 0.14723 C -0.21498 0.15301 -0.21524 0.15903 -0.21576 0.16482 C -0.21654 0.17176 -0.21875 0.17871 -0.21836 0.18588 C -0.21823 0.19422 -0.21602 0.20232 -0.21459 0.21042 C -0.21146 0.22778 -0.21237 0.21829 -0.20795 0.23681 C -0.2056 0.24653 -0.20326 0.25648 -0.20144 0.26644 C -0.20092 0.26875 -0.20065 0.2713 -0.2 0.27361 C -0.19935 0.27593 -0.19805 0.27801 -0.1974 0.28056 C -0.19688 0.28287 -0.19688 0.28542 -0.19623 0.2875 C -0.19427 0.2926 -0.18959 0.30162 -0.18959 0.30186 C -0.18907 0.30324 -0.18868 0.3051 -0.18815 0.30695 C -0.1875 0.30926 -0.18633 0.31135 -0.18555 0.31389 C -0.1806 0.33426 -0.18815 0.31204 -0.18164 0.32963 C -0.18164 0.33056 -0.17956 0.34723 -0.17904 0.34885 C -0.17878 0.34954 -0.17813 0.34885 -0.17761 0.34885 " pathEditMode="relative" rAng="0" ptsTypes="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1.66667E-6 0.00024 C -0.03229 0.01181 -0.00521 0.00255 -0.02435 0.00811 C -0.02643 0.0088 -0.02825 0.00973 -0.03034 0.01019 C -0.04635 0.01412 -0.03541 0.01019 -0.05 0.01412 C -0.05208 0.01482 -0.05416 0.01574 -0.05612 0.01621 C -0.05976 0.01713 -0.06315 0.01713 -0.06666 0.01829 C -0.07239 0.01991 -0.07773 0.02246 -0.08333 0.02431 C -0.08646 0.02524 -0.08958 0.02547 -0.09258 0.02639 C -0.09414 0.02686 -0.09544 0.02778 -0.097 0.02824 C -0.1 0.02917 -0.10312 0.02963 -0.10612 0.03033 C -0.11315 0.03218 -0.12031 0.03473 -0.12747 0.03635 C -0.13138 0.03727 -0.13541 0.03774 -0.13945 0.03843 C -0.14596 0.03959 -0.1526 0.04121 -0.15924 0.04237 C -0.16367 0.04329 -0.16823 0.04375 -0.17278 0.04445 C -0.1793 0.04561 -0.18594 0.04792 -0.19258 0.04862 C -0.20508 0.04977 -0.21771 0.04977 -0.23034 0.05047 C -0.25638 0.05487 -0.22721 0.05047 -0.26823 0.05463 C -0.27278 0.0551 -0.27747 0.05602 -0.2819 0.05672 L -0.39857 0.05463 C -0.40065 0.05463 -0.4026 0.05301 -0.40469 0.05255 C -0.4332 0.04584 -0.41575 0.05139 -0.43034 0.04653 C -0.4319 0.04514 -0.43333 0.04352 -0.43489 0.04237 C -0.43997 0.03936 -0.44583 0.03889 -0.45 0.03449 C -0.46497 0.01899 -0.45833 0.02269 -0.46823 0.01829 C -0.47031 0.01621 -0.47226 0.01389 -0.47435 0.01204 C -0.47877 0.00857 -0.48372 0.00579 -0.48802 0.00209 C -0.48971 0.00047 -0.49101 -0.00208 -0.49258 -0.00393 C -0.49544 -0.0074 -0.49844 -0.01088 -0.50156 -0.01412 C -0.50312 -0.01551 -0.50482 -0.01643 -0.50612 -0.01828 C -0.51094 -0.02407 -0.51523 -0.03032 -0.51979 -0.03634 C -0.52135 -0.03842 -0.52331 -0.04004 -0.52435 -0.04236 C -0.52591 -0.04583 -0.5276 -0.04907 -0.52877 -0.05254 C -0.5306 -0.05717 -0.53112 -0.06412 -0.5319 -0.06875 C -0.53229 -0.07083 -0.53294 -0.07268 -0.53333 -0.07476 C -0.53281 -0.08032 -0.53268 -0.09074 -0.53034 -0.09699 C -0.52903 -0.10069 -0.52539 -0.10694 -0.52278 -0.10902 C -0.51992 -0.11157 -0.51666 -0.11296 -0.51367 -0.11527 C -0.51107 -0.11713 -0.50898 -0.12013 -0.50612 -0.12129 C -0.49987 -0.12361 -0.4931 -0.12384 -0.48646 -0.12523 C -0.47708 -0.12731 -0.47916 -0.12801 -0.46823 -0.12939 C -0.46081 -0.13032 -0.45312 -0.13078 -0.44544 -0.13125 L -0.35768 -0.12731 C -0.3556 -0.12708 -0.35364 -0.12569 -0.35156 -0.12523 C -0.35156 -0.125 -0.31758 -0.11782 -0.30612 -0.11527 C -0.29492 -0.11273 -0.27018 -0.1074 -0.26523 -0.10509 C -0.25521 -0.10069 -0.26419 -0.10439 -0.24544 -0.09907 C -0.24362 -0.09838 -0.24153 -0.09745 -0.23945 -0.09699 C -0.23646 -0.09629 -0.23333 -0.09583 -0.23034 -0.0949 L -0.19857 -0.0868 C -0.19492 -0.08611 -0.19153 -0.08564 -0.18802 -0.08495 C -0.18594 -0.08449 -0.18385 -0.08356 -0.1819 -0.08287 C -0.17226 -0.07893 -0.16289 -0.07407 -0.15312 -0.07083 C -0.14857 -0.06921 -0.14414 -0.06944 -0.13945 -0.06875 C -0.13489 -0.06666 -0.13034 -0.06458 -0.12591 -0.06273 C -0.12383 -0.0618 -0.12174 -0.06157 -0.11979 -0.06064 C -0.11771 -0.05949 -0.11575 -0.05787 -0.11367 -0.05648 C -0.11081 -0.05486 -0.10508 -0.05185 -0.10156 -0.05046 C -0.09961 -0.04976 -0.09752 -0.04907 -0.09544 -0.04838 C -0.08945 -0.04444 -0.08385 -0.03865 -0.07747 -0.03634 C -0.06979 -0.03356 -0.06198 -0.03217 -0.05469 -0.02824 C -0.05208 -0.02685 -0.04961 -0.02523 -0.047 -0.0243 C -0.0401 -0.02176 -0.03281 -0.02083 -0.02591 -0.01828 C -0.01562 -0.01412 -0.00573 -0.00856 0.00456 -0.00393 C 0.00638 -0.00324 0.00847 -0.00301 0.01055 -0.00208 C 0.02227 0.00371 0.03425 0.0088 0.04531 0.01621 C 0.05326 0.02153 0.04935 0.01945 0.05742 0.02223 C 0.06055 0.025 0.06393 0.02709 0.06667 0.03033 C 0.06784 0.03195 0.06836 0.03473 0.06966 0.03635 C 0.07136 0.03889 0.07396 0.04005 0.07565 0.04237 C 0.07917 0.04746 0.08477 0.05857 0.08477 0.0588 C 0.08529 0.06065 0.08542 0.06297 0.08633 0.06482 C 0.08906 0.07107 0.09531 0.08287 0.09531 0.08311 C 0.09584 0.08496 0.09636 0.08704 0.09688 0.08889 C 0.09909 0.09584 0.10156 0.1007 0.10456 0.10718 C 0.11081 0.13681 0.10326 0.10556 0.11354 0.13542 C 0.12123 0.15764 0.11159 0.13889 0.12123 0.15556 C 0.12175 0.15834 0.12227 0.16112 0.12253 0.16366 C 0.12396 0.17107 0.12409 0.175 0.12565 0.18195 C 0.12656 0.18612 0.12774 0.19005 0.12865 0.19399 L 0.13021 0.20024 C 0.13073 0.20209 0.13138 0.20417 0.13177 0.20625 C 0.13229 0.20949 0.13281 0.21297 0.13334 0.21621 C 0.13555 0.23588 0.13477 0.2338 0.13477 0.25672 L 0.13945 0.26088 " pathEditMode="relative" rAng="0" ptsTypes="A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L 0.04466 0.00532 C 0.04596 0.00555 0.04752 0.00602 0.04856 0.00717 C 0.05104 0.00949 0.05273 0.01342 0.0552 0.01574 C 0.07148 0.03264 0.06002 0.01898 0.07096 0.02824 C 0.07291 0.02963 0.07461 0.03148 0.07617 0.03333 C 0.0776 0.03495 0.07864 0.03727 0.08007 0.03866 C 0.08138 0.03958 0.08281 0.03981 0.08424 0.04051 C 0.08711 0.04444 0.09049 0.04838 0.09336 0.05278 C 0.09882 0.06065 0.10351 0.06967 0.10924 0.07731 C 0.11002 0.07847 0.11106 0.0794 0.11184 0.08079 C 0.11315 0.08356 0.11406 0.0868 0.11575 0.08958 C 0.12304 0.10162 0.12812 0.10532 0.14075 0.10879 C 0.14752 0.11065 0.15468 0.10995 0.16184 0.11065 C 0.1776 0.10995 0.19375 0.11296 0.20924 0.10879 C 0.21601 0.10694 0.22096 0.09907 0.22617 0.09305 C 0.25312 0.0625 0.25468 0.05671 0.27617 0.02106 C 0.30638 -0.07847 0.29778 -0.03218 0.30781 -0.11574 C 0.30677 -0.16667 0.31145 -0.17222 0.29856 -0.21042 C 0.29739 -0.21389 0.29531 -0.21667 0.29336 -0.21921 C 0.28528 -0.23009 0.27552 -0.23334 0.26445 -0.23866 C 0.25429 -0.24329 0.2444 -0.24931 0.23424 -0.25255 C 0.2194 -0.25741 0.20429 -0.25972 0.18945 -0.2632 C 0.18593 -0.26389 0.18242 -0.26459 0.17877 -0.26482 C 0.16497 -0.26621 0.15091 -0.26713 0.13684 -0.26829 C 0.12226 -0.2632 0.10768 -0.25857 0.09336 -0.25255 C 0.09179 -0.25209 0.09075 -0.25 0.08945 -0.24908 C 0.07799 -0.2419 0.06627 -0.23588 0.0552 -0.22801 C 0.04622 -0.22176 0.03684 -0.21551 0.02877 -0.20695 C 0.01523 -0.19213 0.00351 -0.17431 -0.00925 -0.15787 C -0.01888 -0.1456 -0.03021 -0.13519 -0.03816 -0.12107 C -0.04336 -0.11181 -0.06927 -0.06875 -0.07761 -0.04908 C -0.10118 0.00555 -0.06993 -0.05764 -0.1 0.00717 C -0.10092 0.00926 -0.10313 0.01018 -0.10404 0.01227 C -0.1198 0.05069 -0.13503 0.08912 -0.15 0.12824 C -0.15573 0.14305 -0.16107 0.15833 -0.16576 0.17384 L -0.17761 0.21227 C -0.18086 0.27754 -0.1767 0.1875 -0.18034 0.30532 C -0.18217 0.36389 -0.18164 0.2831 -0.18164 0.34583 " pathEditMode="relative" rAng="0" ptsTypes="AAAAAAAAAAAAAAAAAAAAAAAAAAAAAAAAAAAAAAAA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1.25E-6 0.00024 C -0.00221 0.00417 -0.00404 0.0088 -0.00664 0.01227 C -0.00886 0.01528 -0.01159 0.01737 -0.01445 0.01922 C -0.03802 0.03496 -0.0168 0.02246 -0.0474 0.03496 C -0.05482 0.0382 -0.06237 0.0419 -0.06979 0.04561 C -0.08073 0.05093 -0.07201 0.04769 -0.08164 0.05093 C -0.09141 0.05973 -0.07721 0.04769 -0.09596 0.05973 C -0.10352 0.06459 -0.11094 0.07037 -0.11836 0.07547 C -0.12031 0.07686 -0.12279 0.07801 -0.12487 0.07894 C -0.13633 0.0838 -0.14766 0.08866 -0.15925 0.09306 C -0.17761 0.1 -0.17904 0.09977 -0.19596 0.10348 C -0.20938 0.11227 -0.19688 0.1051 -0.22643 0.1088 C -0.23242 0.10949 -0.23854 0.11112 -0.24479 0.11227 C -0.25846 0.11829 -0.29037 0.13334 -0.30261 0.13519 C -0.3793 0.14653 -0.35 0.14329 -0.39076 0.14746 C -0.39961 0.14514 -0.40846 0.14329 -0.41719 0.14028 C -0.41875 0.13982 -0.41966 0.13774 -0.42096 0.13681 C -0.4293 0.13195 -0.43802 0.12824 -0.44623 0.12292 C -0.45794 0.11459 -0.47331 0.10324 -0.48164 0.08774 C -0.48542 0.08079 -0.4875 0.07223 -0.49076 0.06482 C -0.49844 0.04769 -0.50638 0.03079 -0.51458 0.01389 C -0.51823 0.00625 -0.52305 -0.00069 -0.52643 -0.00879 C -0.53737 -0.03611 -0.53333 -0.02361 -0.53958 -0.0456 C -0.53998 -0.05023 -0.54115 -0.05509 -0.54076 -0.05972 C -0.54024 -0.06967 -0.53919 -0.07986 -0.53698 -0.08958 C -0.53438 -0.1 -0.51341 -0.12291 -0.51185 -0.12453 C -0.50768 -0.12963 -0.50365 -0.13495 -0.49883 -0.13865 C -0.4931 -0.14282 -0.47708 -0.14606 -0.47123 -0.14745 L -0.40794 -0.1456 C -0.39961 -0.14537 -0.39115 -0.1456 -0.38294 -0.14398 C -0.37774 -0.14282 -0.35 -0.12824 -0.3474 -0.12638 C -0.32982 -0.11388 -0.3138 -0.09791 -0.29583 -0.08611 C -0.29414 -0.08495 -0.29245 -0.08379 -0.29076 -0.0824 C -0.2836 -0.07685 -0.27695 -0.07037 -0.26979 -0.06504 C -0.25729 -0.05578 -0.24427 -0.04745 -0.23164 -0.03865 C -0.22904 -0.0368 -0.22617 -0.03541 -0.2237 -0.03333 C -0.20716 -0.0199 -0.19063 -0.00601 -0.17383 0.00695 C -0.14883 0.02616 -0.13112 0.04283 -0.10521 0.05255 C -0.10208 0.05371 -0.09896 0.05394 -0.09596 0.0544 L -0.07357 0.05787 C 0.03073 0.09375 -0.01667 0.0838 0.06719 0.09468 L 0.13164 0.09306 C 0.15039 0.09074 0.14726 0.08542 0.15924 0.08079 C 0.16575 0.07801 0.17239 0.0757 0.17904 0.07362 C 0.19648 0.06852 0.21419 0.06528 0.23164 0.05973 C 0.26784 0.04792 0.28021 0.03889 0.31575 0.01922 C 0.32148 0.01112 0.32877 0.0044 0.33294 -0.00532 C 0.34258 -0.02824 0.35117 -0.08472 0.35534 -0.10717 C 0.35312 -0.12453 0.35312 -0.14282 0.34883 -0.15972 C 0.34492 -0.17384 0.3375 -0.18564 0.33164 -0.19838 C 0.32956 -0.20277 0.32096 -0.22037 0.31575 -0.22476 C 0.30924 -0.23009 0.30221 -0.23518 0.29479 -0.23865 C 0.28919 -0.2412 0.28333 -0.24143 0.2776 -0.24213 C 0.26627 -0.24375 0.25482 -0.24444 0.24336 -0.2456 C 0.18086 -0.24259 0.23476 -0.24861 0.16575 -0.22986 C 0.14752 -0.225 0.12864 -0.22361 0.11055 -0.21759 C 0.07135 -0.20463 0.03529 -0.18981 0.00404 -0.15439 C -0.02083 -0.12638 -0.03685 -0.09051 -0.05143 -0.05277 C -0.05326 -0.04768 -0.05326 -0.04189 -0.05521 -0.0368 C -0.07552 0.01621 -0.09753 0.06829 -0.11836 0.12107 C -0.1431 0.18426 -0.15104 0.19422 -0.16185 0.24746 C -0.16211 0.24908 -0.16185 0.25093 -0.16185 0.25278 " pathEditMode="relative" rAng="0" ptsTypes="AAAAAAAAAAAAAAA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3" b="31983"/>
          <a:stretch/>
        </p:blipFill>
        <p:spPr>
          <a:xfrm>
            <a:off x="0" y="1"/>
            <a:ext cx="12192000" cy="6873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906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Kristen ITC" pitchFamily="66" charset="0"/>
              </a:rPr>
              <a:t>Remember…</a:t>
            </a:r>
            <a:br>
              <a:rPr lang="en-US" sz="6000" dirty="0">
                <a:solidFill>
                  <a:schemeClr val="bg1"/>
                </a:solidFill>
                <a:latin typeface="Kristen ITC" pitchFamily="66" charset="0"/>
              </a:rPr>
            </a:br>
            <a:r>
              <a:rPr lang="en-US" sz="6000" dirty="0">
                <a:solidFill>
                  <a:schemeClr val="bg1"/>
                </a:solidFill>
                <a:latin typeface="Kristen ITC" pitchFamily="66" charset="0"/>
              </a:rPr>
              <a:t>Your Actions Matter</a:t>
            </a:r>
            <a:endParaRPr lang="en-US" sz="6000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8E0CAB7-152A-4902-8831-BF8BD20ED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t="16031" r="5369" b="7111"/>
          <a:stretch/>
        </p:blipFill>
        <p:spPr>
          <a:xfrm>
            <a:off x="404230" y="2299753"/>
            <a:ext cx="11383540" cy="3949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4D0EAF-88D7-4EEE-9E53-B5C72CB1DB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2" t="23530" r="16569" b="17992"/>
          <a:stretch/>
        </p:blipFill>
        <p:spPr>
          <a:xfrm>
            <a:off x="170313" y="3282363"/>
            <a:ext cx="2232645" cy="280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537" y="647667"/>
            <a:ext cx="6119777" cy="885118"/>
          </a:xfrm>
        </p:spPr>
        <p:txBody>
          <a:bodyPr anchor="b">
            <a:no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0000"/>
                </a:solidFill>
                <a:latin typeface="+mn-lt"/>
              </a:rPr>
              <a:t>Think about the 3-Rs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7537" y="2046282"/>
            <a:ext cx="3800975" cy="3721492"/>
          </a:xfrm>
        </p:spPr>
        <p:txBody>
          <a:bodyPr>
            <a:noAutofit/>
          </a:bodyPr>
          <a:lstStyle/>
          <a:p>
            <a:r>
              <a:rPr lang="en-US" sz="6000" b="1" dirty="0"/>
              <a:t> </a:t>
            </a:r>
            <a:r>
              <a:rPr lang="en-US" sz="8000" b="1" dirty="0"/>
              <a:t>R</a:t>
            </a:r>
            <a:r>
              <a:rPr lang="en-US" sz="6000" b="1" dirty="0"/>
              <a:t>educe!</a:t>
            </a:r>
          </a:p>
          <a:p>
            <a:r>
              <a:rPr lang="en-US" sz="6000" b="1" dirty="0"/>
              <a:t> </a:t>
            </a:r>
            <a:r>
              <a:rPr lang="en-US" sz="8000" b="1" dirty="0"/>
              <a:t>R</a:t>
            </a:r>
            <a:r>
              <a:rPr lang="en-US" sz="6000" b="1" dirty="0"/>
              <a:t>euse!</a:t>
            </a:r>
            <a:endParaRPr lang="en-US" sz="6000" dirty="0"/>
          </a:p>
          <a:p>
            <a:r>
              <a:rPr lang="en-US" sz="6000" b="1" dirty="0"/>
              <a:t> </a:t>
            </a:r>
            <a:r>
              <a:rPr lang="en-US" sz="8000" b="1" dirty="0"/>
              <a:t>R</a:t>
            </a:r>
            <a:r>
              <a:rPr lang="en-US" sz="6000" b="1" dirty="0"/>
              <a:t>ecycle!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6565" r="29568"/>
          <a:stretch/>
        </p:blipFill>
        <p:spPr>
          <a:xfrm>
            <a:off x="8661878" y="2791968"/>
            <a:ext cx="3134552" cy="4066032"/>
          </a:xfrm>
          <a:prstGeom prst="rect">
            <a:avLst/>
          </a:prstGeom>
          <a:effectLst/>
        </p:spPr>
      </p:pic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4648200" y="6172200"/>
            <a:ext cx="1905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4F5475-B0B4-4400-9D38-534C115146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t="8063" r="14758" b="8697"/>
          <a:stretch/>
        </p:blipFill>
        <p:spPr>
          <a:xfrm>
            <a:off x="965915" y="902115"/>
            <a:ext cx="2937196" cy="4425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314781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216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Kristen ITC" pitchFamily="66" charset="0"/>
              </a:rPr>
              <a:t>REDUCE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8394"/>
            <a:ext cx="5257800" cy="1182402"/>
          </a:xfrm>
        </p:spPr>
        <p:txBody>
          <a:bodyPr/>
          <a:lstStyle/>
          <a:p>
            <a:r>
              <a:rPr lang="en-US" dirty="0"/>
              <a:t>This is first and MOST important!</a:t>
            </a:r>
          </a:p>
          <a:p>
            <a:r>
              <a:rPr lang="en-US" dirty="0"/>
              <a:t>Reduce means to “Use Less”</a:t>
            </a:r>
          </a:p>
        </p:txBody>
      </p:sp>
      <p:pic>
        <p:nvPicPr>
          <p:cNvPr id="1026" name="Picture 2" descr="Image result for use less water brush tee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1" y="3271901"/>
            <a:ext cx="3858865" cy="2820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23" y="1780586"/>
            <a:ext cx="3654155" cy="23706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989" y="2965895"/>
            <a:ext cx="4812204" cy="37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281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2616200" cy="912132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Kristen ITC" pitchFamily="66" charset="0"/>
              </a:rPr>
              <a:t>REUSE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8467" y="1147636"/>
            <a:ext cx="6029589" cy="544596"/>
          </a:xfrm>
        </p:spPr>
        <p:txBody>
          <a:bodyPr/>
          <a:lstStyle/>
          <a:p>
            <a:r>
              <a:rPr lang="en-US" dirty="0"/>
              <a:t>REUSE means to “use again and again”</a:t>
            </a:r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8"/>
          <a:stretch/>
        </p:blipFill>
        <p:spPr bwMode="auto">
          <a:xfrm>
            <a:off x="6584763" y="3400803"/>
            <a:ext cx="4705815" cy="345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951AE70-13A4-407D-8DF9-9B660CB12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039" y="4231195"/>
            <a:ext cx="3410857" cy="2261679"/>
          </a:xfrm>
          <a:prstGeom prst="rect">
            <a:avLst/>
          </a:prstGeom>
        </p:spPr>
      </p:pic>
      <p:pic>
        <p:nvPicPr>
          <p:cNvPr id="10" name="Picture 9" descr="A picture containing indoor, transport, colorful, clipart&#10;&#10;Description automatically generated">
            <a:extLst>
              <a:ext uri="{FF2B5EF4-FFF2-40B4-BE49-F238E27FC236}">
                <a16:creationId xmlns:a16="http://schemas.microsoft.com/office/drawing/2014/main" id="{C019879C-9217-4A6E-A6D6-22E61C881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304">
            <a:off x="1175655" y="1662361"/>
            <a:ext cx="5972175" cy="2200275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5B79ABF6-D5D5-494B-B790-6BC573B55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131" y="146745"/>
            <a:ext cx="2936410" cy="328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3" t="15891" r="34704" b="13635"/>
          <a:stretch/>
        </p:blipFill>
        <p:spPr>
          <a:xfrm>
            <a:off x="1360435" y="3400803"/>
            <a:ext cx="1289801" cy="161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091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973175B-EC8A-45B7-B675-A480FE92D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638" y="674185"/>
            <a:ext cx="7358110" cy="5575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/>
              <a:t>Here are some fun ideas for reusing …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6DFA058-A588-4E50-AC22-00FE55AB7382}"/>
              </a:ext>
            </a:extLst>
          </p:cNvPr>
          <p:cNvSpPr txBox="1">
            <a:spLocks/>
          </p:cNvSpPr>
          <p:nvPr/>
        </p:nvSpPr>
        <p:spPr>
          <a:xfrm>
            <a:off x="773751" y="530536"/>
            <a:ext cx="2915578" cy="85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Kristen ITC" pitchFamily="66" charset="0"/>
              </a:rPr>
              <a:t>REUSE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23" name="Picture 22" descr="A picture containing wall&#10;&#10;Description automatically generated">
            <a:extLst>
              <a:ext uri="{FF2B5EF4-FFF2-40B4-BE49-F238E27FC236}">
                <a16:creationId xmlns:a16="http://schemas.microsoft.com/office/drawing/2014/main" id="{FD0DCF81-257D-4521-92AC-31A5C9461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7"/>
          <a:stretch/>
        </p:blipFill>
        <p:spPr>
          <a:xfrm>
            <a:off x="773751" y="2072675"/>
            <a:ext cx="4657725" cy="22710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6C01D4-17F4-48F4-812A-707BB5238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06" y="2072675"/>
            <a:ext cx="4629150" cy="3086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AC174F-38BB-4708-9950-3DD4C1C63A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9" t="6671" r="30688" b="7859"/>
          <a:stretch/>
        </p:blipFill>
        <p:spPr>
          <a:xfrm>
            <a:off x="6083828" y="3005173"/>
            <a:ext cx="1353395" cy="3252764"/>
          </a:xfrm>
          <a:prstGeom prst="rect">
            <a:avLst/>
          </a:prstGeom>
        </p:spPr>
      </p:pic>
      <p:sp>
        <p:nvSpPr>
          <p:cNvPr id="9" name="Right Arrow 3">
            <a:extLst>
              <a:ext uri="{FF2B5EF4-FFF2-40B4-BE49-F238E27FC236}">
                <a16:creationId xmlns:a16="http://schemas.microsoft.com/office/drawing/2014/main" id="{8287ECD6-8A2E-430B-B148-B08378BFD1C6}"/>
              </a:ext>
            </a:extLst>
          </p:cNvPr>
          <p:cNvSpPr/>
          <p:nvPr/>
        </p:nvSpPr>
        <p:spPr>
          <a:xfrm rot="10800000">
            <a:off x="3102613" y="2275876"/>
            <a:ext cx="742006" cy="713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3">
            <a:extLst>
              <a:ext uri="{FF2B5EF4-FFF2-40B4-BE49-F238E27FC236}">
                <a16:creationId xmlns:a16="http://schemas.microsoft.com/office/drawing/2014/main" id="{36E9AB19-6F5B-416A-A12A-407405C62F0A}"/>
              </a:ext>
            </a:extLst>
          </p:cNvPr>
          <p:cNvSpPr/>
          <p:nvPr/>
        </p:nvSpPr>
        <p:spPr>
          <a:xfrm rot="19951246">
            <a:off x="7841186" y="4979779"/>
            <a:ext cx="1683834" cy="713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4671BF-B52A-411B-9E61-43781322B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49" y="4074985"/>
            <a:ext cx="3938214" cy="30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766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823344-2BBA-431F-8379-44A6CDA6D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9" y="3599171"/>
            <a:ext cx="4305300" cy="2571750"/>
          </a:xfrm>
          <a:prstGeom prst="rect">
            <a:avLst/>
          </a:prstGeom>
        </p:spPr>
      </p:pic>
      <p:sp>
        <p:nvSpPr>
          <p:cNvPr id="12" name="Right Arrow 3">
            <a:extLst>
              <a:ext uri="{FF2B5EF4-FFF2-40B4-BE49-F238E27FC236}">
                <a16:creationId xmlns:a16="http://schemas.microsoft.com/office/drawing/2014/main" id="{36E9AB19-6F5B-416A-A12A-407405C62F0A}"/>
              </a:ext>
            </a:extLst>
          </p:cNvPr>
          <p:cNvSpPr/>
          <p:nvPr/>
        </p:nvSpPr>
        <p:spPr>
          <a:xfrm rot="19895912">
            <a:off x="5254083" y="4528207"/>
            <a:ext cx="1683834" cy="713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9989A4-E92F-452E-91F7-15DA80394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48" y="530535"/>
            <a:ext cx="4517961" cy="30686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A picture containing container&#10;&#10;Description automatically generated">
            <a:extLst>
              <a:ext uri="{FF2B5EF4-FFF2-40B4-BE49-F238E27FC236}">
                <a16:creationId xmlns:a16="http://schemas.microsoft.com/office/drawing/2014/main" id="{6FCF0E93-D9E7-475B-95FD-A8A8F45B0C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4" t="-390" r="7457" b="-1"/>
          <a:stretch/>
        </p:blipFill>
        <p:spPr>
          <a:xfrm>
            <a:off x="8049933" y="2627087"/>
            <a:ext cx="3534147" cy="3700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760F0A4-6441-476D-8FEA-0FDD69F64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751" y="1497974"/>
            <a:ext cx="3058020" cy="1622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Here are more fun ideas for reusing …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50D7008-35D8-458E-8124-0185A15A7BE9}"/>
              </a:ext>
            </a:extLst>
          </p:cNvPr>
          <p:cNvSpPr txBox="1">
            <a:spLocks/>
          </p:cNvSpPr>
          <p:nvPr/>
        </p:nvSpPr>
        <p:spPr>
          <a:xfrm>
            <a:off x="773751" y="530536"/>
            <a:ext cx="2915578" cy="85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Kristen ITC" pitchFamily="66" charset="0"/>
              </a:rPr>
              <a:t>REUSE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DE59F0-9B5B-45B8-B99D-C8AD6193DF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3" t="15892" r="34704" b="16460"/>
          <a:stretch/>
        </p:blipFill>
        <p:spPr>
          <a:xfrm rot="20260151">
            <a:off x="4726408" y="522541"/>
            <a:ext cx="1658725" cy="182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7784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BF48CB2-0547-43FB-9549-2AB98A7BE5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6" t="22392" r="24033" b="14073"/>
          <a:stretch/>
        </p:blipFill>
        <p:spPr>
          <a:xfrm>
            <a:off x="5329989" y="2671011"/>
            <a:ext cx="2237874" cy="4018546"/>
          </a:xfrm>
          <a:prstGeom prst="rect">
            <a:avLst/>
          </a:prstGeom>
        </p:spPr>
      </p:pic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55" y="404842"/>
            <a:ext cx="2794854" cy="215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8739616" y="1218473"/>
            <a:ext cx="1168183" cy="713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9906" y="613692"/>
            <a:ext cx="1004145" cy="1923239"/>
          </a:xfrm>
          <a:prstGeom prst="rect">
            <a:avLst/>
          </a:prstGeom>
        </p:spPr>
      </p:pic>
      <p:sp>
        <p:nvSpPr>
          <p:cNvPr id="12" name="Right Arrow 3">
            <a:extLst>
              <a:ext uri="{FF2B5EF4-FFF2-40B4-BE49-F238E27FC236}">
                <a16:creationId xmlns:a16="http://schemas.microsoft.com/office/drawing/2014/main" id="{36E9AB19-6F5B-416A-A12A-407405C62F0A}"/>
              </a:ext>
            </a:extLst>
          </p:cNvPr>
          <p:cNvSpPr/>
          <p:nvPr/>
        </p:nvSpPr>
        <p:spPr>
          <a:xfrm>
            <a:off x="2039719" y="5161626"/>
            <a:ext cx="1683834" cy="713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973175B-EC8A-45B7-B675-A480FE92D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751" y="1525916"/>
            <a:ext cx="3512500" cy="190308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Recycle means </a:t>
            </a:r>
            <a:br>
              <a:rPr lang="en-US" dirty="0"/>
            </a:br>
            <a:r>
              <a:rPr lang="en-US" dirty="0"/>
              <a:t>when something </a:t>
            </a:r>
            <a:br>
              <a:rPr lang="en-US" dirty="0"/>
            </a:br>
            <a:r>
              <a:rPr lang="en-US" dirty="0"/>
              <a:t>OLD or USED becomes something NEW!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6DFA058-A588-4E50-AC22-00FE55AB7382}"/>
              </a:ext>
            </a:extLst>
          </p:cNvPr>
          <p:cNvSpPr txBox="1">
            <a:spLocks/>
          </p:cNvSpPr>
          <p:nvPr/>
        </p:nvSpPr>
        <p:spPr>
          <a:xfrm>
            <a:off x="773750" y="530536"/>
            <a:ext cx="3588699" cy="855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0000"/>
                </a:solidFill>
                <a:latin typeface="Kristen ITC" pitchFamily="66" charset="0"/>
              </a:rPr>
              <a:t>RECYCLE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8036346-70E0-4E8C-B047-919ED7400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51" y="3662050"/>
            <a:ext cx="1028700" cy="27673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48F6FB6-7B75-4D98-AB52-160A41E8674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8" r="3467"/>
          <a:stretch/>
        </p:blipFill>
        <p:spPr>
          <a:xfrm>
            <a:off x="8027791" y="3552522"/>
            <a:ext cx="3688945" cy="2783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EA18F10-C7BB-4F42-A760-DD3FABF80A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520"/>
          <a:stretch/>
        </p:blipFill>
        <p:spPr>
          <a:xfrm>
            <a:off x="3842729" y="3958389"/>
            <a:ext cx="3947793" cy="258689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632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cyclable metal cans">
            <a:extLst>
              <a:ext uri="{FF2B5EF4-FFF2-40B4-BE49-F238E27FC236}">
                <a16:creationId xmlns:a16="http://schemas.microsoft.com/office/drawing/2014/main" id="{5D3718AE-16EB-4437-A3BA-5FE4EABEECA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"/>
          <a:stretch/>
        </p:blipFill>
        <p:spPr bwMode="auto">
          <a:xfrm>
            <a:off x="4920344" y="747485"/>
            <a:ext cx="6749142" cy="5363029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D888B0-0460-4343-8C39-71E8CC402DFF}"/>
              </a:ext>
            </a:extLst>
          </p:cNvPr>
          <p:cNvSpPr/>
          <p:nvPr/>
        </p:nvSpPr>
        <p:spPr>
          <a:xfrm>
            <a:off x="522514" y="288715"/>
            <a:ext cx="5167745" cy="411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accent6"/>
                </a:solidFill>
                <a:cs typeface="Segoe UI" panose="020B0502040204020203" pitchFamily="34" charset="0"/>
              </a:rPr>
              <a:t>Recycle Aluminum, Steel and Tin</a:t>
            </a:r>
          </a:p>
          <a:p>
            <a:endParaRPr lang="en-US" dirty="0">
              <a:solidFill>
                <a:schemeClr val="bg2">
                  <a:lumMod val="10000"/>
                </a:schemeClr>
              </a:solidFill>
              <a:cs typeface="Segoe UI" panose="020B0502040204020203" pitchFamily="34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Are empty soda cans </a:t>
            </a:r>
            <a:b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</a:b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and food cans a </a:t>
            </a:r>
            <a:b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</a:br>
            <a:r>
              <a:rPr lang="en-US" sz="3200" i="1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  <a:t>natural resource? </a:t>
            </a:r>
            <a:br>
              <a:rPr lang="en-US" sz="3200" dirty="0">
                <a:solidFill>
                  <a:schemeClr val="bg2">
                    <a:lumMod val="10000"/>
                  </a:schemeClr>
                </a:solidFill>
                <a:cs typeface="Segoe UI" panose="020B0502040204020203" pitchFamily="34" charset="0"/>
              </a:rPr>
            </a:br>
            <a:endParaRPr lang="en-US" sz="4000" dirty="0">
              <a:solidFill>
                <a:schemeClr val="bg2">
                  <a:lumMod val="10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CCCBFC-89FD-479C-8BE2-F31CE99DE1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6565" r="29568" b="6149"/>
          <a:stretch/>
        </p:blipFill>
        <p:spPr>
          <a:xfrm>
            <a:off x="2220685" y="4079049"/>
            <a:ext cx="2293258" cy="2778951"/>
          </a:xfrm>
          <a:prstGeom prst="rect">
            <a:avLst/>
          </a:prstGeom>
          <a:effectLst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2CE856-847D-4EFD-8B7F-F3353543E8CE}"/>
              </a:ext>
            </a:extLst>
          </p:cNvPr>
          <p:cNvSpPr/>
          <p:nvPr/>
        </p:nvSpPr>
        <p:spPr>
          <a:xfrm>
            <a:off x="577270" y="4079049"/>
            <a:ext cx="1320141" cy="208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cs typeface="Segoe UI" panose="020B0502040204020203" pitchFamily="34" charset="0"/>
              </a:rPr>
              <a:t>THEY </a:t>
            </a:r>
            <a:br>
              <a:rPr lang="en-US" sz="4000" b="1" dirty="0">
                <a:solidFill>
                  <a:srgbClr val="FF0000"/>
                </a:solidFill>
                <a:cs typeface="Segoe UI" panose="020B0502040204020203" pitchFamily="34" charset="0"/>
              </a:rPr>
            </a:br>
            <a:r>
              <a:rPr lang="en-US" sz="4000" b="1" dirty="0">
                <a:solidFill>
                  <a:srgbClr val="FF0000"/>
                </a:solidFill>
                <a:cs typeface="Segoe UI" panose="020B0502040204020203" pitchFamily="34" charset="0"/>
              </a:rPr>
              <a:t>SURE</a:t>
            </a:r>
            <a:br>
              <a:rPr lang="en-US" sz="4000" b="1" dirty="0">
                <a:solidFill>
                  <a:srgbClr val="FF0000"/>
                </a:solidFill>
                <a:cs typeface="Segoe UI" panose="020B0502040204020203" pitchFamily="34" charset="0"/>
              </a:rPr>
            </a:br>
            <a:r>
              <a:rPr lang="en-US" sz="4000" b="1" dirty="0">
                <a:solidFill>
                  <a:srgbClr val="FF0000"/>
                </a:solidFill>
                <a:cs typeface="Segoe UI" panose="020B0502040204020203" pitchFamily="34" charset="0"/>
              </a:rPr>
              <a:t>ARE! </a:t>
            </a:r>
          </a:p>
        </p:txBody>
      </p:sp>
    </p:spTree>
    <p:extLst>
      <p:ext uri="{BB962C8B-B14F-4D97-AF65-F5344CB8AC3E}">
        <p14:creationId xmlns:p14="http://schemas.microsoft.com/office/powerpoint/2010/main" val="37276935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2620</TotalTime>
  <Words>1581</Words>
  <Application>Microsoft Office PowerPoint</Application>
  <PresentationFormat>Widescreen</PresentationFormat>
  <Paragraphs>152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Kristen ITC</vt:lpstr>
      <vt:lpstr>Office Theme</vt:lpstr>
      <vt:lpstr>PowerPoint Presentation</vt:lpstr>
      <vt:lpstr>Recycling is saving and re-using our Natural Resources So, what are Natural Resources?</vt:lpstr>
      <vt:lpstr>Think about the 3-Rs</vt:lpstr>
      <vt:lpstr>REDUCE</vt:lpstr>
      <vt:lpstr>REUSE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Recycling Tips</vt:lpstr>
      <vt:lpstr>Recycling Tips</vt:lpstr>
      <vt:lpstr>PowerPoint Presentation</vt:lpstr>
      <vt:lpstr>PowerPoint Presentation</vt:lpstr>
      <vt:lpstr>TRASH Collection</vt:lpstr>
      <vt:lpstr>PowerPoint Presentation</vt:lpstr>
      <vt:lpstr>RECYCLING Collection</vt:lpstr>
      <vt:lpstr>PowerPoint Presentation</vt:lpstr>
      <vt:lpstr>PowerPoint Presentation</vt:lpstr>
      <vt:lpstr>Is that  recyclable?</vt:lpstr>
      <vt:lpstr>Remember… Your Actions Matter</vt:lpstr>
    </vt:vector>
  </TitlesOfParts>
  <Company>Waukesha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</dc:title>
  <dc:creator>Mehring, Kelly</dc:creator>
  <cp:lastModifiedBy>Kris Poston</cp:lastModifiedBy>
  <cp:revision>155</cp:revision>
  <dcterms:created xsi:type="dcterms:W3CDTF">2018-05-21T17:24:19Z</dcterms:created>
  <dcterms:modified xsi:type="dcterms:W3CDTF">2021-12-29T17:10:14Z</dcterms:modified>
</cp:coreProperties>
</file>